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</p:sldIdLst>
  <p:sldSz cy="5143500" cx="9144000"/>
  <p:notesSz cx="6858000" cy="9144000"/>
  <p:embeddedFontLst>
    <p:embeddedFont>
      <p:font typeface="Proxima Nova"/>
      <p:regular r:id="rId14"/>
      <p:bold r:id="rId15"/>
      <p:italic r:id="rId16"/>
      <p:boldItalic r:id="rId17"/>
    </p:embeddedFont>
    <p:embeddedFont>
      <p:font typeface="Pacifico"/>
      <p:regular r:id="rId1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roximaNova-bold.fntdata"/><Relationship Id="rId14" Type="http://schemas.openxmlformats.org/officeDocument/2006/relationships/font" Target="fonts/ProximaNova-regular.fntdata"/><Relationship Id="rId17" Type="http://schemas.openxmlformats.org/officeDocument/2006/relationships/font" Target="fonts/ProximaNova-boldItalic.fntdata"/><Relationship Id="rId16" Type="http://schemas.openxmlformats.org/officeDocument/2006/relationships/font" Target="fonts/ProximaNova-italic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font" Target="fonts/Pacifico-regular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8e59e2787d_0_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8e59e2787d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98508a4ed6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98508a4ed6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9af98616e8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9af98616e8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e59e2787d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e59e2787d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8f4a6dcb3e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8f4a6dcb3e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9af98616e8_0_10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9af98616e8_0_10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9af98616e8_0_1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9af98616e8_0_1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9af98616e8_0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9af98616e8_0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No Footer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3AAA3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AAA35"/>
              </a:buClr>
              <a:buSzPts val="4800"/>
              <a:buNone/>
              <a:defRPr sz="4800">
                <a:solidFill>
                  <a:srgbClr val="3AAA3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11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AAA35"/>
              </a:buClr>
              <a:buSzPts val="4200"/>
              <a:buNone/>
              <a:defRPr sz="4200">
                <a:solidFill>
                  <a:srgbClr val="3AAA3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9" name="Google Shape;49;p11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0" name="Google Shape;50;p11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51" name="Google Shape;51;p1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4750" y="4679396"/>
            <a:ext cx="833400" cy="3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 1">
  <p:cSld name="SECTION_TITLE_AND_DESCRIPTION_1"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2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rgbClr val="579D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12"/>
          <p:cNvSpPr txBox="1"/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AAA35"/>
              </a:buClr>
              <a:buSzPts val="4200"/>
              <a:buNone/>
              <a:defRPr sz="4200">
                <a:solidFill>
                  <a:srgbClr val="3AAA3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55" name="Google Shape;55;p12"/>
          <p:cNvSpPr txBox="1"/>
          <p:nvPr>
            <p:ph idx="1" type="subTitle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56" name="Google Shape;56;p12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57" name="Google Shape;57;p1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7888" y="4678680"/>
            <a:ext cx="833436" cy="3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/>
        </p:txBody>
      </p:sp>
      <p:sp>
        <p:nvSpPr>
          <p:cNvPr id="60" name="Google Shape;60;p13"/>
          <p:cNvSpPr txBox="1"/>
          <p:nvPr>
            <p:ph idx="12" type="sldNum"/>
          </p:nvPr>
        </p:nvSpPr>
        <p:spPr>
          <a:xfrm>
            <a:off x="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" name="Google Shape;61;p1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4750" y="4679396"/>
            <a:ext cx="833400" cy="3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579D1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14"/>
          <p:cNvSpPr txBox="1"/>
          <p:nvPr>
            <p:ph hasCustomPrompt="1" type="title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3AAA35"/>
              </a:buClr>
              <a:buSzPts val="14000"/>
              <a:buNone/>
              <a:defRPr b="1" sz="14000">
                <a:solidFill>
                  <a:srgbClr val="3AAA35"/>
                </a:solidFill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b="1" sz="14000"/>
            </a:lvl9pPr>
          </a:lstStyle>
          <a:p>
            <a:r>
              <a:t>xx%</a:t>
            </a:r>
          </a:p>
        </p:txBody>
      </p:sp>
      <p:sp>
        <p:nvSpPr>
          <p:cNvPr id="65" name="Google Shape;65;p14"/>
          <p:cNvSpPr txBox="1"/>
          <p:nvPr>
            <p:ph idx="1" type="body"/>
          </p:nvPr>
        </p:nvSpPr>
        <p:spPr>
          <a:xfrm>
            <a:off x="311700" y="3071300"/>
            <a:ext cx="8520600" cy="4060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66" name="Google Shape;66;p14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4750" y="4679396"/>
            <a:ext cx="833400" cy="3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idx="12" type="sldNum"/>
          </p:nvPr>
        </p:nvSpPr>
        <p:spPr>
          <a:xfrm>
            <a:off x="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4750" y="4679396"/>
            <a:ext cx="833400" cy="3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Footer">
  <p:cSld name="TITLE_1">
    <p:bg>
      <p:bgPr>
        <a:solidFill>
          <a:schemeClr val="dk1"/>
        </a:solidFill>
      </p:bgPr>
    </p:bg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Google Shape;14;p3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cap="flat" cmpd="sng" w="19050">
            <a:solidFill>
              <a:srgbClr val="3AAA35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5" name="Google Shape;15;p3"/>
          <p:cNvSpPr txBox="1"/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AAA35"/>
              </a:buClr>
              <a:buSzPts val="4800"/>
              <a:buNone/>
              <a:defRPr sz="4800">
                <a:solidFill>
                  <a:srgbClr val="3AAA3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6" name="Google Shape;16;p3"/>
          <p:cNvSpPr txBox="1"/>
          <p:nvPr>
            <p:ph idx="1" type="subTitle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/>
        </p:txBody>
      </p:sp>
      <p:pic>
        <p:nvPicPr>
          <p:cNvPr id="17" name="Google Shape;17;p3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4750" y="4679396"/>
            <a:ext cx="833400" cy="3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Slide No Footer">
  <p:cSld name="TITLE_1_1">
    <p:bg>
      <p:bgPr>
        <a:solidFill>
          <a:schemeClr val="dk1"/>
        </a:solidFill>
      </p:bgPr>
    </p:bg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172375" y="77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AAA35"/>
              </a:buClr>
              <a:buSzPts val="2800"/>
              <a:buNone/>
              <a:defRPr>
                <a:solidFill>
                  <a:srgbClr val="3AAA3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ark Slide with Footer">
  <p:cSld name="TITLE_1_1_1">
    <p:bg>
      <p:bgPr>
        <a:solidFill>
          <a:schemeClr val="dk1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172375" y="77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AAA35"/>
              </a:buClr>
              <a:buSzPts val="2800"/>
              <a:buNone/>
              <a:defRPr>
                <a:solidFill>
                  <a:srgbClr val="3AAA3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pic>
        <p:nvPicPr>
          <p:cNvPr id="22" name="Google Shape;22;p5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4750" y="4679396"/>
            <a:ext cx="833400" cy="3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6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rgbClr val="3AAA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" name="Google Shape;25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AAA35"/>
              </a:buClr>
              <a:buSzPts val="2800"/>
              <a:buNone/>
              <a:defRPr>
                <a:solidFill>
                  <a:srgbClr val="3AAA3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pic>
        <p:nvPicPr>
          <p:cNvPr id="27" name="Google Shape;27;p6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4750" y="4679396"/>
            <a:ext cx="833400" cy="3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AAA35"/>
              </a:buClr>
              <a:buSzPts val="2800"/>
              <a:buNone/>
              <a:defRPr>
                <a:solidFill>
                  <a:srgbClr val="3AAA3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pic>
        <p:nvPicPr>
          <p:cNvPr id="32" name="Google Shape;32;p7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4750" y="4679396"/>
            <a:ext cx="833400" cy="3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bg>
      <p:bgPr>
        <a:solidFill>
          <a:srgbClr val="000000"/>
        </a:solidFill>
      </p:bgPr>
    </p:bg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35" name="Google Shape;35;p8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4750" y="4679396"/>
            <a:ext cx="833400" cy="302025"/>
          </a:xfrm>
          <a:prstGeom prst="rect">
            <a:avLst/>
          </a:prstGeom>
          <a:noFill/>
          <a:ln>
            <a:noFill/>
          </a:ln>
        </p:spPr>
      </p:pic>
      <p:sp>
        <p:nvSpPr>
          <p:cNvPr id="36" name="Google Shape;36;p8"/>
          <p:cNvSpPr txBox="1"/>
          <p:nvPr>
            <p:ph type="title"/>
          </p:nvPr>
        </p:nvSpPr>
        <p:spPr>
          <a:xfrm>
            <a:off x="172375" y="77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AAA35"/>
              </a:buClr>
              <a:buSzPts val="2800"/>
              <a:buNone/>
              <a:defRPr>
                <a:solidFill>
                  <a:srgbClr val="3AAA3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3AAA35"/>
              </a:buClr>
              <a:buSzPts val="2400"/>
              <a:buNone/>
              <a:defRPr sz="2400">
                <a:solidFill>
                  <a:srgbClr val="3AAA35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9" name="Google Shape;39;p9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1" name="Google Shape;41;p9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4750" y="4679396"/>
            <a:ext cx="833400" cy="3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rgbClr val="579D1C"/>
        </a:solidFill>
      </p:bgPr>
    </p:bg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0"/>
          <p:cNvSpPr txBox="1"/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4" name="Google Shape;44;p10"/>
          <p:cNvSpPr txBox="1"/>
          <p:nvPr>
            <p:ph idx="12" type="sldNum"/>
          </p:nvPr>
        </p:nvSpPr>
        <p:spPr>
          <a:xfrm>
            <a:off x="8" y="4749892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45" name="Google Shape;45;p10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8247888" y="4678680"/>
            <a:ext cx="833436" cy="302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pearmint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579D1C"/>
              </a:buClr>
              <a:buSzPts val="2800"/>
              <a:buFont typeface="Proxima Nova"/>
              <a:buNone/>
              <a:defRPr sz="2800">
                <a:solidFill>
                  <a:srgbClr val="579D1C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indent="-317500" lvl="1" marL="914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indent="-317500" lvl="2" marL="1371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indent="-317500" lvl="3" marL="1828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indent="-317500" lvl="4" marL="22860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indent="-317500" lvl="5" marL="27432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indent="-317500" lvl="6" marL="32004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indent="-317500" lvl="7" marL="36576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indent="-317500" lvl="8" marL="411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" y="4749892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rt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</p:sldLayoutIdLst>
  <mc:AlternateContent>
    <mc:Choice Requires="p14">
      <p:transition spd="slow" p14:dur="1000">
        <p14:flip dir="l"/>
      </p:transition>
    </mc:Choice>
    <mc:Fallback>
      <p:transition spd="slow">
        <p:fade/>
      </p:transition>
    </mc:Fallback>
  </mc:AlternateConten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Relationship Id="rId5" Type="http://schemas.openxmlformats.org/officeDocument/2006/relationships/image" Target="../media/image3.png"/><Relationship Id="rId6" Type="http://schemas.openxmlformats.org/officeDocument/2006/relationships/image" Target="../media/image4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Relationship Id="rId4" Type="http://schemas.openxmlformats.org/officeDocument/2006/relationships/image" Target="../media/image6.png"/><Relationship Id="rId5" Type="http://schemas.openxmlformats.org/officeDocument/2006/relationships/image" Target="../media/image10.png"/><Relationship Id="rId6" Type="http://schemas.openxmlformats.org/officeDocument/2006/relationships/image" Target="../media/image21.png"/><Relationship Id="rId7" Type="http://schemas.openxmlformats.org/officeDocument/2006/relationships/image" Target="../media/image19.png"/><Relationship Id="rId8" Type="http://schemas.openxmlformats.org/officeDocument/2006/relationships/image" Target="../media/image1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5.png"/><Relationship Id="rId4" Type="http://schemas.openxmlformats.org/officeDocument/2006/relationships/image" Target="../media/image18.png"/><Relationship Id="rId5" Type="http://schemas.openxmlformats.org/officeDocument/2006/relationships/image" Target="../media/image12.png"/><Relationship Id="rId6" Type="http://schemas.openxmlformats.org/officeDocument/2006/relationships/hyperlink" Target="http://amazing-widgets-monolithic-backend.amazing-widgets.tech/docs" TargetMode="External"/><Relationship Id="rId7" Type="http://schemas.openxmlformats.org/officeDocument/2006/relationships/hyperlink" Target="https://console.cloud.google.com/compute/instances?authuser=1&amp;project=digicloud-anthos&amp;instancessize=50&amp;instancesquery=%255B%257B_22k_22_3A_22_22_2C_22t_22_3A10_2C_22v_22_3A_22_5C_22amazing-widgets-backend_5C_22_22%257D%255D" TargetMode="External"/><Relationship Id="rId8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Relationship Id="rId4" Type="http://schemas.openxmlformats.org/officeDocument/2006/relationships/image" Target="../media/image13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://drive.google.com/file/d/1LGSPX9jJLGjcwE4Yhw1b2cESp9Emn7TW/view" TargetMode="External"/><Relationship Id="rId4" Type="http://schemas.openxmlformats.org/officeDocument/2006/relationships/image" Target="../media/image11.jpg"/><Relationship Id="rId5" Type="http://schemas.openxmlformats.org/officeDocument/2006/relationships/image" Target="../media/image1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4.png"/><Relationship Id="rId4" Type="http://schemas.openxmlformats.org/officeDocument/2006/relationships/image" Target="../media/image2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7.png"/><Relationship Id="rId4" Type="http://schemas.openxmlformats.org/officeDocument/2006/relationships/hyperlink" Target="http://amazing-widgets-srv.apps.prod01.gke.anthos.ioco.lab/docs" TargetMode="Externa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8076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9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55100" y="2755388"/>
            <a:ext cx="1270650" cy="127065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0" name="Google Shape;80;p17"/>
          <p:cNvGrpSpPr/>
          <p:nvPr/>
        </p:nvGrpSpPr>
        <p:grpSpPr>
          <a:xfrm>
            <a:off x="2443911" y="2940513"/>
            <a:ext cx="1940930" cy="1085547"/>
            <a:chOff x="3040575" y="4367847"/>
            <a:chExt cx="1481400" cy="771204"/>
          </a:xfrm>
        </p:grpSpPr>
        <p:pic>
          <p:nvPicPr>
            <p:cNvPr id="81" name="Google Shape;81;p1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3185475" y="4367847"/>
              <a:ext cx="1191601" cy="321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2" name="Google Shape;82;p17"/>
            <p:cNvSpPr txBox="1"/>
            <p:nvPr/>
          </p:nvSpPr>
          <p:spPr>
            <a:xfrm>
              <a:off x="3040575" y="4750851"/>
              <a:ext cx="1481400" cy="38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100">
                  <a:solidFill>
                    <a:srgbClr val="09303F"/>
                  </a:solidFill>
                  <a:latin typeface="Proxima Nova"/>
                  <a:ea typeface="Proxima Nova"/>
                  <a:cs typeface="Proxima Nova"/>
                  <a:sym typeface="Proxima Nova"/>
                </a:rPr>
                <a:t>Cloud Services</a:t>
              </a:r>
              <a:endParaRPr sz="2100">
                <a:solidFill>
                  <a:srgbClr val="09303F"/>
                </a:solidFill>
                <a:latin typeface="Proxima Nova"/>
                <a:ea typeface="Proxima Nova"/>
                <a:cs typeface="Proxima Nova"/>
                <a:sym typeface="Proxima Nova"/>
              </a:endParaRPr>
            </a:p>
          </p:txBody>
        </p:sp>
      </p:grpSp>
      <p:pic>
        <p:nvPicPr>
          <p:cNvPr id="83" name="Google Shape;8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714627" y="2903213"/>
            <a:ext cx="1037121" cy="1061325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7"/>
          <p:cNvSpPr txBox="1"/>
          <p:nvPr>
            <p:ph type="title"/>
          </p:nvPr>
        </p:nvSpPr>
        <p:spPr>
          <a:xfrm>
            <a:off x="387300" y="175750"/>
            <a:ext cx="8520600" cy="1917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300">
                <a:solidFill>
                  <a:srgbClr val="434343"/>
                </a:solidFill>
              </a:rPr>
              <a:t>Subtitled: </a:t>
            </a:r>
            <a:endParaRPr sz="33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/>
              <a:t>The </a:t>
            </a:r>
            <a:r>
              <a:rPr b="0" lang="en" sz="40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Amazing Widgets</a:t>
            </a:r>
            <a:r>
              <a:rPr lang="en" sz="4000"/>
              <a:t> Story</a:t>
            </a:r>
            <a:endParaRPr sz="4000"/>
          </a:p>
        </p:txBody>
      </p:sp>
      <p:sp>
        <p:nvSpPr>
          <p:cNvPr id="85" name="Google Shape;85;p17"/>
          <p:cNvSpPr txBox="1"/>
          <p:nvPr>
            <p:ph idx="1" type="body"/>
          </p:nvPr>
        </p:nvSpPr>
        <p:spPr>
          <a:xfrm>
            <a:off x="387300" y="2093638"/>
            <a:ext cx="8520600" cy="49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1600"/>
              </a:spcAft>
              <a:buNone/>
            </a:pPr>
            <a:r>
              <a:rPr lang="en"/>
              <a:t>With Special Thanks To</a:t>
            </a:r>
            <a:endParaRPr/>
          </a:p>
        </p:txBody>
      </p:sp>
      <p:pic>
        <p:nvPicPr>
          <p:cNvPr id="86" name="Google Shape;86;p1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001325" y="2774474"/>
            <a:ext cx="1940951" cy="1232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172375" y="77750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Who </a:t>
            </a:r>
            <a:r>
              <a:rPr b="1" i="1" lang="en"/>
              <a:t>Dis</a:t>
            </a:r>
            <a:r>
              <a:rPr lang="en"/>
              <a:t>?</a:t>
            </a:r>
            <a:endParaRPr/>
          </a:p>
        </p:txBody>
      </p:sp>
      <p:pic>
        <p:nvPicPr>
          <p:cNvPr id="92" name="Google Shape;9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95063" y="691375"/>
            <a:ext cx="4561999" cy="29076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93" name="Google Shape;93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619950" y="691175"/>
            <a:ext cx="2179195" cy="2907651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94" name="Google Shape;94;p18"/>
          <p:cNvSpPr txBox="1"/>
          <p:nvPr>
            <p:ph type="title"/>
          </p:nvPr>
        </p:nvSpPr>
        <p:spPr>
          <a:xfrm>
            <a:off x="0" y="3563775"/>
            <a:ext cx="91146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>
                <a:solidFill>
                  <a:srgbClr val="3AAA35"/>
                </a:solidFill>
              </a:rPr>
              <a:t>Julian Gericke | Solutioneer @ </a:t>
            </a:r>
            <a:r>
              <a:rPr b="1" lang="en" sz="2200">
                <a:solidFill>
                  <a:srgbClr val="3AAA35"/>
                </a:solidFill>
              </a:rPr>
              <a:t>LSD</a:t>
            </a:r>
            <a:endParaRPr sz="2100">
              <a:solidFill>
                <a:srgbClr val="3AAA35"/>
              </a:solidFill>
            </a:endParaRPr>
          </a:p>
        </p:txBody>
      </p:sp>
      <p:pic>
        <p:nvPicPr>
          <p:cNvPr id="95" name="Google Shape;9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9300" y="4564949"/>
            <a:ext cx="437725" cy="437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946014" y="4121150"/>
            <a:ext cx="364301" cy="3643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306462" y="4601649"/>
            <a:ext cx="364300" cy="364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1306462" y="4121150"/>
            <a:ext cx="364300" cy="3643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Google Shape;99;p18"/>
          <p:cNvSpPr txBox="1"/>
          <p:nvPr>
            <p:ph type="title"/>
          </p:nvPr>
        </p:nvSpPr>
        <p:spPr>
          <a:xfrm>
            <a:off x="1708863" y="4083400"/>
            <a:ext cx="1610400" cy="3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julian@lsd.co.za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00" name="Google Shape;100;p18"/>
          <p:cNvSpPr txBox="1"/>
          <p:nvPr>
            <p:ph type="title"/>
          </p:nvPr>
        </p:nvSpPr>
        <p:spPr>
          <a:xfrm>
            <a:off x="5379700" y="4122260"/>
            <a:ext cx="2179200" cy="286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https://lsd.co.za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01" name="Google Shape;101;p18"/>
          <p:cNvSpPr txBox="1"/>
          <p:nvPr>
            <p:ph type="title"/>
          </p:nvPr>
        </p:nvSpPr>
        <p:spPr>
          <a:xfrm>
            <a:off x="1708863" y="4564950"/>
            <a:ext cx="2759400" cy="437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lsd-information-technology</a:t>
            </a:r>
            <a:endParaRPr sz="1600">
              <a:solidFill>
                <a:srgbClr val="FFFFFF"/>
              </a:solidFill>
            </a:endParaRPr>
          </a:p>
        </p:txBody>
      </p:sp>
      <p:sp>
        <p:nvSpPr>
          <p:cNvPr id="102" name="Google Shape;102;p18"/>
          <p:cNvSpPr txBox="1"/>
          <p:nvPr>
            <p:ph type="title"/>
          </p:nvPr>
        </p:nvSpPr>
        <p:spPr>
          <a:xfrm>
            <a:off x="5379688" y="4601700"/>
            <a:ext cx="2179200" cy="364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FFFFFF"/>
                </a:solidFill>
              </a:rPr>
              <a:t>@lsdcoza</a:t>
            </a:r>
            <a:endParaRPr sz="1600">
              <a:solidFill>
                <a:srgbClr val="FFFFFF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41388" y="1504650"/>
            <a:ext cx="4782576" cy="31804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08" name="Google Shape;108;p19"/>
          <p:cNvSpPr txBox="1"/>
          <p:nvPr>
            <p:ph type="title"/>
          </p:nvPr>
        </p:nvSpPr>
        <p:spPr>
          <a:xfrm>
            <a:off x="172388" y="96800"/>
            <a:ext cx="8520600" cy="1265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The</a:t>
            </a:r>
            <a:r>
              <a:rPr b="1" lang="en" sz="4000"/>
              <a:t> </a:t>
            </a:r>
            <a:r>
              <a:rPr lang="en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Amazing Widgets</a:t>
            </a:r>
            <a:r>
              <a:rPr lang="en" sz="31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" sz="2300"/>
              <a:t>story (like all great startup stories), began in a garage, creating a widget pricing comparison API...</a:t>
            </a:r>
            <a:r>
              <a:rPr lang="en" sz="31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endParaRPr sz="1900"/>
          </a:p>
        </p:txBody>
      </p:sp>
      <p:sp>
        <p:nvSpPr>
          <p:cNvPr id="109" name="Google Shape;109;p19"/>
          <p:cNvSpPr txBox="1"/>
          <p:nvPr>
            <p:ph type="title"/>
          </p:nvPr>
        </p:nvSpPr>
        <p:spPr>
          <a:xfrm>
            <a:off x="311700" y="329450"/>
            <a:ext cx="8520600" cy="8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When cheapskate widget-bargain hunters caught on to the service they’d created, demand skyrocketed! TPS blew up! Things went cray!</a:t>
            </a:r>
            <a:endParaRPr sz="1900"/>
          </a:p>
        </p:txBody>
      </p:sp>
      <p:pic>
        <p:nvPicPr>
          <p:cNvPr id="110" name="Google Shape;11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40763" y="1734012"/>
            <a:ext cx="5462485" cy="3075687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11" name="Google Shape;111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0013" y="1937185"/>
            <a:ext cx="5323975" cy="2669325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12" name="Google Shape;112;p19"/>
          <p:cNvSpPr txBox="1"/>
          <p:nvPr>
            <p:ph type="title"/>
          </p:nvPr>
        </p:nvSpPr>
        <p:spPr>
          <a:xfrm>
            <a:off x="311700" y="329450"/>
            <a:ext cx="8520600" cy="8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Unfortunately the monolithic architecture and infrastructure they’d been using presented both </a:t>
            </a:r>
            <a:r>
              <a:rPr b="1" lang="en" sz="2300" u="sng">
                <a:solidFill>
                  <a:schemeClr val="hlink"/>
                </a:solidFill>
                <a:hlinkClick r:id="rId6"/>
              </a:rPr>
              <a:t>scalability</a:t>
            </a:r>
            <a:r>
              <a:rPr lang="en" sz="2300"/>
              <a:t> and </a:t>
            </a:r>
            <a:r>
              <a:rPr b="1" lang="en" sz="2300" u="sng">
                <a:solidFill>
                  <a:schemeClr val="hlink"/>
                </a:solidFill>
                <a:hlinkClick r:id="rId7"/>
              </a:rPr>
              <a:t>mobility</a:t>
            </a:r>
            <a:r>
              <a:rPr lang="en" sz="2300"/>
              <a:t> limitations</a:t>
            </a:r>
            <a:endParaRPr sz="1900"/>
          </a:p>
        </p:txBody>
      </p:sp>
      <p:sp>
        <p:nvSpPr>
          <p:cNvPr id="113" name="Google Shape;113;p19"/>
          <p:cNvSpPr txBox="1"/>
          <p:nvPr>
            <p:ph type="title"/>
          </p:nvPr>
        </p:nvSpPr>
        <p:spPr>
          <a:xfrm>
            <a:off x="311700" y="462800"/>
            <a:ext cx="8520600" cy="80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/>
              <a:t>But all was not lost, for a cloud-nativefying, application modernisation platform was close at hand! Enter...</a:t>
            </a:r>
            <a:endParaRPr sz="1900"/>
          </a:p>
        </p:txBody>
      </p:sp>
      <p:pic>
        <p:nvPicPr>
          <p:cNvPr id="114" name="Google Shape;114;p1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2429361" y="1937186"/>
            <a:ext cx="4285299" cy="21426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" presetSubtype="8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3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-1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2" presetSubtype="2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#ppt_x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x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1000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9" name="Google Shape;119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6300" y="55275"/>
            <a:ext cx="2075474" cy="1037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4817" y="1810500"/>
            <a:ext cx="2414360" cy="12071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1" name="Google Shape;121;p20"/>
          <p:cNvSpPr txBox="1"/>
          <p:nvPr>
            <p:ph idx="4294967295" type="title"/>
          </p:nvPr>
        </p:nvSpPr>
        <p:spPr>
          <a:xfrm>
            <a:off x="2905650" y="3087813"/>
            <a:ext cx="33327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Migrate for Anthos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22" name="Google Shape;122;p20"/>
          <p:cNvSpPr txBox="1"/>
          <p:nvPr>
            <p:ph idx="4294967295" type="title"/>
          </p:nvPr>
        </p:nvSpPr>
        <p:spPr>
          <a:xfrm>
            <a:off x="148950" y="871625"/>
            <a:ext cx="8846100" cy="970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434343"/>
                </a:solidFill>
              </a:rPr>
              <a:t>A modern </a:t>
            </a:r>
            <a:r>
              <a:rPr b="1" lang="en" sz="1600">
                <a:solidFill>
                  <a:srgbClr val="434343"/>
                </a:solidFill>
              </a:rPr>
              <a:t>application</a:t>
            </a:r>
            <a:r>
              <a:rPr lang="en" sz="1600">
                <a:solidFill>
                  <a:srgbClr val="434343"/>
                </a:solidFill>
              </a:rPr>
              <a:t> </a:t>
            </a:r>
            <a:r>
              <a:rPr b="1" lang="en" sz="1600">
                <a:solidFill>
                  <a:srgbClr val="434343"/>
                </a:solidFill>
              </a:rPr>
              <a:t>management</a:t>
            </a:r>
            <a:r>
              <a:rPr lang="en" sz="1600">
                <a:solidFill>
                  <a:srgbClr val="434343"/>
                </a:solidFill>
              </a:rPr>
              <a:t> </a:t>
            </a:r>
            <a:r>
              <a:rPr b="1" lang="en" sz="1600">
                <a:solidFill>
                  <a:srgbClr val="434343"/>
                </a:solidFill>
              </a:rPr>
              <a:t>platform</a:t>
            </a:r>
            <a:r>
              <a:rPr lang="en" sz="1600">
                <a:solidFill>
                  <a:srgbClr val="434343"/>
                </a:solidFill>
              </a:rPr>
              <a:t> that provides a </a:t>
            </a:r>
            <a:r>
              <a:rPr b="1" lang="en" sz="1600">
                <a:solidFill>
                  <a:srgbClr val="434343"/>
                </a:solidFill>
              </a:rPr>
              <a:t>consistent</a:t>
            </a:r>
            <a:r>
              <a:rPr lang="en" sz="1600">
                <a:solidFill>
                  <a:srgbClr val="434343"/>
                </a:solidFill>
              </a:rPr>
              <a:t> </a:t>
            </a:r>
            <a:r>
              <a:rPr b="1" lang="en" sz="1600">
                <a:solidFill>
                  <a:srgbClr val="434343"/>
                </a:solidFill>
              </a:rPr>
              <a:t>development</a:t>
            </a:r>
            <a:r>
              <a:rPr lang="en" sz="1600">
                <a:solidFill>
                  <a:srgbClr val="434343"/>
                </a:solidFill>
              </a:rPr>
              <a:t> and </a:t>
            </a:r>
            <a:r>
              <a:rPr b="1" lang="en" sz="1600">
                <a:solidFill>
                  <a:srgbClr val="434343"/>
                </a:solidFill>
              </a:rPr>
              <a:t>operations</a:t>
            </a:r>
            <a:r>
              <a:rPr lang="en" sz="1600">
                <a:solidFill>
                  <a:srgbClr val="434343"/>
                </a:solidFill>
              </a:rPr>
              <a:t> </a:t>
            </a:r>
            <a:r>
              <a:rPr b="1" lang="en" sz="1600">
                <a:solidFill>
                  <a:srgbClr val="434343"/>
                </a:solidFill>
              </a:rPr>
              <a:t>experience</a:t>
            </a:r>
            <a:r>
              <a:rPr lang="en" sz="1600">
                <a:solidFill>
                  <a:srgbClr val="434343"/>
                </a:solidFill>
              </a:rPr>
              <a:t> for </a:t>
            </a:r>
            <a:r>
              <a:rPr b="1" lang="en" sz="1600">
                <a:solidFill>
                  <a:srgbClr val="434343"/>
                </a:solidFill>
              </a:rPr>
              <a:t>cloud</a:t>
            </a:r>
            <a:r>
              <a:rPr lang="en" sz="1600">
                <a:solidFill>
                  <a:srgbClr val="434343"/>
                </a:solidFill>
              </a:rPr>
              <a:t> and </a:t>
            </a:r>
            <a:r>
              <a:rPr b="1" lang="en" sz="1600">
                <a:solidFill>
                  <a:srgbClr val="434343"/>
                </a:solidFill>
              </a:rPr>
              <a:t>on-premises</a:t>
            </a:r>
            <a:r>
              <a:rPr lang="en" sz="1600">
                <a:solidFill>
                  <a:srgbClr val="434343"/>
                </a:solidFill>
              </a:rPr>
              <a:t> environments, with such features as:</a:t>
            </a:r>
            <a:endParaRPr sz="1600"/>
          </a:p>
        </p:txBody>
      </p:sp>
      <p:sp>
        <p:nvSpPr>
          <p:cNvPr id="123" name="Google Shape;123;p20"/>
          <p:cNvSpPr txBox="1"/>
          <p:nvPr>
            <p:ph idx="4294967295" type="title"/>
          </p:nvPr>
        </p:nvSpPr>
        <p:spPr>
          <a:xfrm>
            <a:off x="1051350" y="3490050"/>
            <a:ext cx="70413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Migrate your virtualized workloads to containers and deploy to K8!</a:t>
            </a:r>
            <a:endParaRPr sz="1600">
              <a:solidFill>
                <a:srgbClr val="000000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rgbClr val="000000"/>
                </a:solidFill>
              </a:rPr>
              <a:t>(Currently supports Linux or Windows VMs running on VMware, AWS, Azure, or Compute Engine) 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124" name="Google Shape;124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4817" y="1810500"/>
            <a:ext cx="2414360" cy="12071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5" name="Google Shape;125;p20"/>
          <p:cNvSpPr txBox="1"/>
          <p:nvPr>
            <p:ph idx="4294967295" type="title"/>
          </p:nvPr>
        </p:nvSpPr>
        <p:spPr>
          <a:xfrm>
            <a:off x="2905650" y="3087813"/>
            <a:ext cx="33327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GKE On-prem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26" name="Google Shape;126;p20"/>
          <p:cNvSpPr txBox="1"/>
          <p:nvPr>
            <p:ph idx="4294967295" type="title"/>
          </p:nvPr>
        </p:nvSpPr>
        <p:spPr>
          <a:xfrm>
            <a:off x="1051350" y="3490050"/>
            <a:ext cx="70413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GKE on-prem is hybrid cloud software that brings GKE to your datacenter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127" name="Google Shape;12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4817" y="1810500"/>
            <a:ext cx="2414360" cy="12071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28" name="Google Shape;128;p20"/>
          <p:cNvSpPr txBox="1"/>
          <p:nvPr>
            <p:ph idx="4294967295" type="title"/>
          </p:nvPr>
        </p:nvSpPr>
        <p:spPr>
          <a:xfrm>
            <a:off x="2905650" y="3087813"/>
            <a:ext cx="33327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Anthos Service Mesh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29" name="Google Shape;129;p20"/>
          <p:cNvSpPr txBox="1"/>
          <p:nvPr>
            <p:ph idx="4294967295" type="title"/>
          </p:nvPr>
        </p:nvSpPr>
        <p:spPr>
          <a:xfrm>
            <a:off x="1051350" y="3490050"/>
            <a:ext cx="70413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Fully managed service mesh for your complex microservices architectures.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130" name="Google Shape;13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4817" y="1810500"/>
            <a:ext cx="2414360" cy="12071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1" name="Google Shape;131;p20"/>
          <p:cNvSpPr txBox="1"/>
          <p:nvPr>
            <p:ph idx="4294967295" type="title"/>
          </p:nvPr>
        </p:nvSpPr>
        <p:spPr>
          <a:xfrm>
            <a:off x="2905650" y="3087813"/>
            <a:ext cx="33327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Anthos Config Management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32" name="Google Shape;132;p20"/>
          <p:cNvSpPr txBox="1"/>
          <p:nvPr>
            <p:ph idx="4294967295" type="title"/>
          </p:nvPr>
        </p:nvSpPr>
        <p:spPr>
          <a:xfrm>
            <a:off x="1051350" y="3490050"/>
            <a:ext cx="7041300" cy="82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Automate policy and security at scale for your hybrid and multi-cloud Kubernetes deployments.</a:t>
            </a:r>
            <a:endParaRPr sz="1200">
              <a:solidFill>
                <a:srgbClr val="000000"/>
              </a:solidFill>
            </a:endParaRPr>
          </a:p>
        </p:txBody>
      </p:sp>
      <p:pic>
        <p:nvPicPr>
          <p:cNvPr id="133" name="Google Shape;13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64817" y="1810500"/>
            <a:ext cx="2414360" cy="120715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sp>
        <p:nvSpPr>
          <p:cNvPr id="134" name="Google Shape;134;p20"/>
          <p:cNvSpPr txBox="1"/>
          <p:nvPr>
            <p:ph idx="4294967295" type="title"/>
          </p:nvPr>
        </p:nvSpPr>
        <p:spPr>
          <a:xfrm>
            <a:off x="2905650" y="3087813"/>
            <a:ext cx="33327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000000"/>
                </a:solidFill>
              </a:rPr>
              <a:t>Binary Authorization</a:t>
            </a:r>
            <a:endParaRPr sz="1800">
              <a:solidFill>
                <a:srgbClr val="000000"/>
              </a:solidFill>
            </a:endParaRPr>
          </a:p>
        </p:txBody>
      </p:sp>
      <p:sp>
        <p:nvSpPr>
          <p:cNvPr id="135" name="Google Shape;135;p20"/>
          <p:cNvSpPr txBox="1"/>
          <p:nvPr>
            <p:ph idx="4294967295" type="title"/>
          </p:nvPr>
        </p:nvSpPr>
        <p:spPr>
          <a:xfrm>
            <a:off x="1051350" y="3490050"/>
            <a:ext cx="7041300" cy="48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</a:rPr>
              <a:t>Deploy only trusted containers on Google Kubernetes Engine.</a:t>
            </a:r>
            <a:endParaRPr sz="1200">
              <a:solidFill>
                <a:srgbClr val="000000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fade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1"/>
          <p:cNvSpPr txBox="1"/>
          <p:nvPr>
            <p:ph idx="1" type="body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Amazing Widgets: </a:t>
            </a:r>
            <a:r>
              <a:rPr lang="en" sz="2200">
                <a:solidFill>
                  <a:srgbClr val="434343"/>
                </a:solidFill>
              </a:rPr>
              <a:t>The Journey to Cloud Native awesomeness with    </a:t>
            </a:r>
            <a:r>
              <a:rPr b="1" lang="en" sz="2200">
                <a:solidFill>
                  <a:srgbClr val="434343"/>
                </a:solidFill>
              </a:rPr>
              <a:t>&gt;&gt;</a:t>
            </a:r>
            <a:endParaRPr b="1"/>
          </a:p>
        </p:txBody>
      </p:sp>
      <p:pic>
        <p:nvPicPr>
          <p:cNvPr id="141" name="Google Shape;141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70152" y="4119100"/>
            <a:ext cx="1668424" cy="8342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" name="Google Shape;142;p21"/>
          <p:cNvSpPr txBox="1"/>
          <p:nvPr>
            <p:ph idx="1" type="body"/>
          </p:nvPr>
        </p:nvSpPr>
        <p:spPr>
          <a:xfrm>
            <a:off x="311700" y="243725"/>
            <a:ext cx="8579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1. </a:t>
            </a:r>
            <a:r>
              <a:rPr b="1" lang="en" sz="2000">
                <a:solidFill>
                  <a:srgbClr val="434343"/>
                </a:solidFill>
              </a:rPr>
              <a:t>Quickly containerise</a:t>
            </a:r>
            <a:r>
              <a:rPr lang="en" sz="1800">
                <a:solidFill>
                  <a:srgbClr val="434343"/>
                </a:solidFill>
              </a:rPr>
              <a:t> non-portable legacy backend with </a:t>
            </a:r>
            <a:r>
              <a:rPr b="1" lang="en" sz="1800">
                <a:solidFill>
                  <a:srgbClr val="434343"/>
                </a:solidFill>
              </a:rPr>
              <a:t>Migrate for Anthos!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143" name="Google Shape;143;p21"/>
          <p:cNvSpPr txBox="1"/>
          <p:nvPr>
            <p:ph idx="1" type="body"/>
          </p:nvPr>
        </p:nvSpPr>
        <p:spPr>
          <a:xfrm>
            <a:off x="311700" y="1030125"/>
            <a:ext cx="8579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2</a:t>
            </a:r>
            <a:r>
              <a:rPr lang="en" sz="32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. </a:t>
            </a:r>
            <a:r>
              <a:rPr b="1" lang="en" sz="2000">
                <a:solidFill>
                  <a:srgbClr val="434343"/>
                </a:solidFill>
              </a:rPr>
              <a:t>Deploy</a:t>
            </a:r>
            <a:r>
              <a:rPr lang="en" sz="1800">
                <a:solidFill>
                  <a:srgbClr val="434343"/>
                </a:solidFill>
              </a:rPr>
              <a:t> newly containerised backend service to a local datacenter running </a:t>
            </a:r>
            <a:r>
              <a:rPr b="1" lang="en" sz="1800">
                <a:solidFill>
                  <a:srgbClr val="434343"/>
                </a:solidFill>
              </a:rPr>
              <a:t>Anthos GKE-on-prem!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144" name="Google Shape;144;p21"/>
          <p:cNvSpPr txBox="1"/>
          <p:nvPr>
            <p:ph idx="1" type="body"/>
          </p:nvPr>
        </p:nvSpPr>
        <p:spPr>
          <a:xfrm>
            <a:off x="311700" y="1816513"/>
            <a:ext cx="8579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3</a:t>
            </a:r>
            <a:r>
              <a:rPr lang="en" sz="32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. </a:t>
            </a:r>
            <a:r>
              <a:rPr b="1" lang="en" sz="2000">
                <a:solidFill>
                  <a:srgbClr val="434343"/>
                </a:solidFill>
              </a:rPr>
              <a:t>Autoscale! </a:t>
            </a:r>
            <a:r>
              <a:rPr lang="en" sz="1800">
                <a:solidFill>
                  <a:srgbClr val="434343"/>
                </a:solidFill>
              </a:rPr>
              <a:t>Cater to fluctuating workloads using the power of Kubernetes</a:t>
            </a:r>
            <a:endParaRPr b="1" sz="1800">
              <a:solidFill>
                <a:srgbClr val="434343"/>
              </a:solidFill>
            </a:endParaRPr>
          </a:p>
        </p:txBody>
      </p:sp>
      <p:sp>
        <p:nvSpPr>
          <p:cNvPr id="145" name="Google Shape;145;p21"/>
          <p:cNvSpPr txBox="1"/>
          <p:nvPr>
            <p:ph idx="1" type="body"/>
          </p:nvPr>
        </p:nvSpPr>
        <p:spPr>
          <a:xfrm>
            <a:off x="311700" y="2499000"/>
            <a:ext cx="8579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?</a:t>
            </a:r>
            <a:r>
              <a:rPr lang="en" sz="32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. </a:t>
            </a:r>
            <a:r>
              <a:rPr lang="en" sz="2000">
                <a:solidFill>
                  <a:srgbClr val="434343"/>
                </a:solidFill>
              </a:rPr>
              <a:t>The devs are decomposing our old </a:t>
            </a:r>
            <a:r>
              <a:rPr b="1" lang="en" sz="2000">
                <a:solidFill>
                  <a:srgbClr val="434343"/>
                </a:solidFill>
              </a:rPr>
              <a:t>monolithic </a:t>
            </a:r>
            <a:r>
              <a:rPr lang="en" sz="2000">
                <a:solidFill>
                  <a:srgbClr val="434343"/>
                </a:solidFill>
              </a:rPr>
              <a:t>backend API, sit tight... </a:t>
            </a:r>
            <a:endParaRPr sz="1800">
              <a:solidFill>
                <a:srgbClr val="434343"/>
              </a:solidFill>
            </a:endParaRPr>
          </a:p>
        </p:txBody>
      </p:sp>
      <p:sp>
        <p:nvSpPr>
          <p:cNvPr id="146" name="Google Shape;146;p21"/>
          <p:cNvSpPr txBox="1"/>
          <p:nvPr>
            <p:ph idx="1" type="body"/>
          </p:nvPr>
        </p:nvSpPr>
        <p:spPr>
          <a:xfrm>
            <a:off x="311700" y="3254375"/>
            <a:ext cx="85797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5.</a:t>
            </a:r>
            <a:r>
              <a:rPr lang="en" sz="32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 </a:t>
            </a:r>
            <a:r>
              <a:rPr lang="en" sz="2000">
                <a:solidFill>
                  <a:srgbClr val="434343"/>
                </a:solidFill>
              </a:rPr>
              <a:t>We have </a:t>
            </a:r>
            <a:r>
              <a:rPr b="1" lang="en" sz="2000">
                <a:solidFill>
                  <a:srgbClr val="434343"/>
                </a:solidFill>
              </a:rPr>
              <a:t>microservices! </a:t>
            </a:r>
            <a:r>
              <a:rPr lang="en" sz="2000">
                <a:solidFill>
                  <a:srgbClr val="434343"/>
                </a:solidFill>
              </a:rPr>
              <a:t>Anthos Service Mesh is leveraged to provide observability and SLO tracking!</a:t>
            </a:r>
            <a:endParaRPr sz="1800">
              <a:solidFill>
                <a:srgbClr val="434343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14:prism dir="l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/>
          <p:nvPr>
            <p:ph idx="1" type="body"/>
          </p:nvPr>
        </p:nvSpPr>
        <p:spPr>
          <a:xfrm>
            <a:off x="311700" y="4236825"/>
            <a:ext cx="35082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Amazing Widgets: </a:t>
            </a:r>
            <a:r>
              <a:rPr lang="en" sz="1800">
                <a:solidFill>
                  <a:srgbClr val="434343"/>
                </a:solidFill>
              </a:rPr>
              <a:t>Migrate for </a:t>
            </a:r>
            <a:endParaRPr sz="1800"/>
          </a:p>
        </p:txBody>
      </p:sp>
      <p:pic>
        <p:nvPicPr>
          <p:cNvPr id="152" name="Google Shape;152;p22" title="migrate-for-anthos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6863" y="209550"/>
            <a:ext cx="6990269" cy="39320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3" name="Google Shape;153;p2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61863" y="4276788"/>
            <a:ext cx="1037724" cy="518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3"/>
          <p:cNvSpPr txBox="1"/>
          <p:nvPr>
            <p:ph idx="1" type="body"/>
          </p:nvPr>
        </p:nvSpPr>
        <p:spPr>
          <a:xfrm>
            <a:off x="311700" y="4236825"/>
            <a:ext cx="374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Amazing Widgets: </a:t>
            </a:r>
            <a:r>
              <a:rPr lang="en" sz="1800">
                <a:solidFill>
                  <a:srgbClr val="434343"/>
                </a:solidFill>
              </a:rPr>
              <a:t>GKE On-prem</a:t>
            </a:r>
            <a:endParaRPr sz="1800"/>
          </a:p>
        </p:txBody>
      </p:sp>
      <p:pic>
        <p:nvPicPr>
          <p:cNvPr id="159" name="Google Shape;15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2550" y="984575"/>
            <a:ext cx="8839201" cy="2837654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0" name="Google Shape;160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07375" y="161975"/>
            <a:ext cx="5129226" cy="41373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mc:AlternateContent>
    <mc:Choice Requires="p14">
      <p:transition spd="slow" p14:dur="1000">
        <p:push dir="r"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/>
          <p:nvPr>
            <p:ph idx="1" type="body"/>
          </p:nvPr>
        </p:nvSpPr>
        <p:spPr>
          <a:xfrm>
            <a:off x="311700" y="4236825"/>
            <a:ext cx="56139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5"/>
                </a:solidFill>
                <a:latin typeface="Pacifico"/>
                <a:ea typeface="Pacifico"/>
                <a:cs typeface="Pacifico"/>
                <a:sym typeface="Pacifico"/>
              </a:rPr>
              <a:t>Amazing Widgets:                 </a:t>
            </a:r>
            <a:r>
              <a:rPr lang="en" sz="1800">
                <a:solidFill>
                  <a:srgbClr val="434343"/>
                </a:solidFill>
              </a:rPr>
              <a:t>Journey</a:t>
            </a:r>
            <a:endParaRPr sz="1800"/>
          </a:p>
        </p:txBody>
      </p:sp>
      <p:pic>
        <p:nvPicPr>
          <p:cNvPr id="166" name="Google Shape;166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8988" y="4276788"/>
            <a:ext cx="1037724" cy="518875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24"/>
          <p:cNvSpPr txBox="1"/>
          <p:nvPr>
            <p:ph idx="4294967295" type="title"/>
          </p:nvPr>
        </p:nvSpPr>
        <p:spPr>
          <a:xfrm>
            <a:off x="311700" y="1203150"/>
            <a:ext cx="8296800" cy="2276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" sz="2100">
                <a:solidFill>
                  <a:srgbClr val="434343"/>
                </a:solidFill>
              </a:rPr>
              <a:t>Deploy </a:t>
            </a:r>
            <a:r>
              <a:rPr lang="en" sz="2100" u="sng">
                <a:solidFill>
                  <a:schemeClr val="hlink"/>
                </a:solidFill>
                <a:hlinkClick r:id="rId4"/>
              </a:rPr>
              <a:t>newly containerised monolith</a:t>
            </a:r>
            <a:r>
              <a:rPr lang="en" sz="2100">
                <a:solidFill>
                  <a:srgbClr val="434343"/>
                </a:solidFill>
              </a:rPr>
              <a:t> to GKE On-Prem (Prod)</a:t>
            </a:r>
            <a:endParaRPr sz="2100">
              <a:solidFill>
                <a:srgbClr val="434343"/>
              </a:solidFill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434343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" sz="2100">
                <a:solidFill>
                  <a:srgbClr val="434343"/>
                </a:solidFill>
              </a:rPr>
              <a:t>***Insert ridiculous typing noises while monolith is decomposed***</a:t>
            </a:r>
            <a:endParaRPr sz="2100">
              <a:solidFill>
                <a:srgbClr val="434343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100">
              <a:solidFill>
                <a:srgbClr val="434343"/>
              </a:solidFill>
            </a:endParaRPr>
          </a:p>
          <a:p>
            <a:pPr indent="-3619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100"/>
              <a:buChar char="●"/>
            </a:pPr>
            <a:r>
              <a:rPr lang="en" sz="2100">
                <a:solidFill>
                  <a:srgbClr val="434343"/>
                </a:solidFill>
              </a:rPr>
              <a:t>Use Anthos Service Mesh to provide observability across newly built microservices!</a:t>
            </a:r>
            <a:endParaRPr sz="2100">
              <a:solidFill>
                <a:srgbClr val="434343"/>
              </a:solidFill>
            </a:endParaRPr>
          </a:p>
        </p:txBody>
      </p:sp>
    </p:spTree>
  </p:cSld>
  <p:clrMapOvr>
    <a:masterClrMapping/>
  </p:clrMapOvr>
  <mc:AlternateContent>
    <mc:Choice Requires="p14">
      <p:transition spd="slow" p14:dur="1000">
        <p:push/>
      </p:transition>
    </mc:Choice>
    <mc:Fallback>
      <p:transition spd="slow">
        <p:fade/>
      </p:transition>
    </mc:Fallback>
  </mc:AlternateContent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fill="hold" nodeType="with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1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0" st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2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1" st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3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2" st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4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3" st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fill="hold">
                            <p:stCondLst>
                              <p:cond delay="5000"/>
                            </p:stCondLst>
                            <p:childTnLst>
                              <p:par>
                                <p:cTn fill="hold" nodeType="after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>
                                            <p:txEl>
                                              <p:pRg end="4" st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LSD - Updated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